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1" r:id="rId1"/>
  </p:sldMasterIdLst>
  <p:notesMasterIdLst>
    <p:notesMasterId r:id="rId11"/>
  </p:notesMasterIdLst>
  <p:sldIdLst>
    <p:sldId id="311" r:id="rId2"/>
    <p:sldId id="365" r:id="rId3"/>
    <p:sldId id="366" r:id="rId4"/>
    <p:sldId id="371" r:id="rId5"/>
    <p:sldId id="369" r:id="rId6"/>
    <p:sldId id="361" r:id="rId7"/>
    <p:sldId id="368" r:id="rId8"/>
    <p:sldId id="367" r:id="rId9"/>
    <p:sldId id="35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311"/>
            <p14:sldId id="365"/>
            <p14:sldId id="366"/>
            <p14:sldId id="371"/>
            <p14:sldId id="369"/>
            <p14:sldId id="361"/>
            <p14:sldId id="368"/>
            <p14:sldId id="367"/>
          </p14:sldIdLst>
        </p14:section>
        <p14:section name="Untitled Section" id="{BFFAFDB1-D4C6-44EA-85AE-054577B5A8D7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GMF &amp; NRF are prerequisites for  Foundations Math 110</a:t>
            </a:r>
          </a:p>
          <a:p>
            <a:r>
              <a:rPr lang="en-US" sz="1200" dirty="0"/>
              <a:t>GMF is a prerequisite for Financial and Workplace Math 110</a:t>
            </a:r>
          </a:p>
          <a:p>
            <a:r>
              <a:rPr lang="en-US" sz="1200" dirty="0"/>
              <a:t>Foundations Math 110 is prerequisite for  Pre-Calculus 110</a:t>
            </a:r>
          </a:p>
          <a:p>
            <a:r>
              <a:rPr lang="en-US" sz="1200" dirty="0"/>
              <a:t>Pre-Calculus 110 is prerequisite for  Pre-Calculus 12A and 12B</a:t>
            </a:r>
          </a:p>
          <a:p>
            <a:r>
              <a:rPr lang="en-US" sz="1200" dirty="0"/>
              <a:t>Knowing which math pathway to take is dependent on your math strengths and your post-secondary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DFBC1-A539-476F-8E42-BB3B1A137A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3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>
              <a:defRPr/>
            </a:pPr>
            <a:fld id="{6A4BD647-6B74-444D-B27E-591F4370EE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38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74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54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131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83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33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3738A-F484-4752-B1EC-997DA2A84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4AB4-C2E3-45DB-9B08-C4BCADAB2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50CA4-AC13-4FB1-B515-6BD81779B4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BF27B-78DC-4E3D-832A-FD693F10A6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E45F-B6D4-4A9D-95FF-8F9795DB54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6E76B-41EB-4598-82A1-F08958095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0F549-7649-4203-931D-CD1DD3A0DC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243B3F0-B419-4EBD-BB06-87217B2D5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latin typeface="+mn-lt"/>
              </a:rPr>
              <a:t>Entering Grade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70930-77D7-4779-A046-79E3B37B290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2209800"/>
            <a:ext cx="6400800" cy="31242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/>
              <a:t>Course Selection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/>
              <a:t>2020-21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Counsellor Presentation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A66C118-6BE4-45CE-816C-8D34D1CC6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5"/>
    </mc:Choice>
    <mc:Fallback xmlns="">
      <p:transition spd="slow" advTm="11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0BE6-A8EE-4FDC-80A1-D3BFFF1F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Grade 10 Compulsory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5EE1-6ED8-4A1E-AA07-64AAD44F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197" y="2065868"/>
            <a:ext cx="7772400" cy="388620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Geometry Measurement and Finance 10 or </a:t>
            </a:r>
          </a:p>
          <a:p>
            <a:pPr marL="0" indent="0">
              <a:buNone/>
            </a:pPr>
            <a:r>
              <a:rPr lang="en-US" sz="2800" dirty="0"/>
              <a:t>    FI Geometry Measurement and Finance 10</a:t>
            </a:r>
          </a:p>
          <a:p>
            <a:r>
              <a:rPr lang="en-US" sz="2800" dirty="0"/>
              <a:t>English 10</a:t>
            </a:r>
          </a:p>
          <a:p>
            <a:r>
              <a:rPr lang="en-US" sz="2800" dirty="0"/>
              <a:t>Social Studies 10 or FI Social Studies 10</a:t>
            </a:r>
          </a:p>
          <a:p>
            <a:r>
              <a:rPr lang="en-US" sz="2800" dirty="0"/>
              <a:t>Science 10 or FI Science 10</a:t>
            </a:r>
          </a:p>
          <a:p>
            <a:r>
              <a:rPr lang="en-US" sz="2800" dirty="0"/>
              <a:t>French 10 or FILA 10 (early or late immersion) or </a:t>
            </a:r>
            <a:r>
              <a:rPr lang="en-US" sz="2800" dirty="0" err="1"/>
              <a:t>Wolastoqey</a:t>
            </a:r>
            <a:r>
              <a:rPr lang="en-US" sz="2800" dirty="0"/>
              <a:t> 10</a:t>
            </a:r>
          </a:p>
          <a:p>
            <a:r>
              <a:rPr lang="en-US" sz="2800" dirty="0"/>
              <a:t>PDCP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All Grade 9 courses are prerequisites for same subject grade 10 courses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393DC-DF38-4579-ABA4-EF2E8C59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29894A18-8F61-4774-9720-DF08EE412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93"/>
    </mc:Choice>
    <mc:Fallback xmlns="">
      <p:transition spd="slow" advTm="4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8CB0-C065-4586-8BB1-C97BB5E2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Elective Credit Courses</a:t>
            </a:r>
            <a:br>
              <a:rPr lang="en-US" dirty="0"/>
            </a:br>
            <a:r>
              <a:rPr lang="en-US" dirty="0"/>
              <a:t> </a:t>
            </a:r>
            <a:r>
              <a:rPr lang="en-US" sz="2000" dirty="0"/>
              <a:t>You Choose either Numbers Relations &amp; Functions 10 /FI Numbers Relations and Functions 10  OR an alternate credit.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9BBF-E84E-42FA-B895-BAF727EB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352799" cy="3649134"/>
          </a:xfrm>
        </p:spPr>
        <p:txBody>
          <a:bodyPr>
            <a:normAutofit/>
          </a:bodyPr>
          <a:lstStyle/>
          <a:p>
            <a:r>
              <a:rPr lang="en-US" sz="2400" dirty="0"/>
              <a:t>Numbers Relations and Functions 10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FI Numbers Relations and Functions 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7A684-E9EA-4622-92FA-5DCBB6FAC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142068"/>
            <a:ext cx="3962399" cy="4411132"/>
          </a:xfrm>
        </p:spPr>
        <p:txBody>
          <a:bodyPr>
            <a:noAutofit/>
          </a:bodyPr>
          <a:lstStyle/>
          <a:p>
            <a:r>
              <a:rPr lang="en-US" sz="2400" dirty="0"/>
              <a:t>Fine Arts 110	</a:t>
            </a:r>
          </a:p>
          <a:p>
            <a:r>
              <a:rPr lang="en-US" sz="2400" dirty="0"/>
              <a:t>Dramatic Arts 110	</a:t>
            </a:r>
          </a:p>
          <a:p>
            <a:r>
              <a:rPr lang="en-US" sz="2400" dirty="0"/>
              <a:t>PIF </a:t>
            </a:r>
            <a:r>
              <a:rPr lang="en-US" sz="2000" dirty="0"/>
              <a:t>110</a:t>
            </a:r>
            <a:r>
              <a:rPr lang="en-US" sz="2400" dirty="0"/>
              <a:t>	</a:t>
            </a:r>
          </a:p>
          <a:p>
            <a:r>
              <a:rPr lang="en-US" sz="2400" dirty="0"/>
              <a:t>FILA 110: Grade 3 Entry</a:t>
            </a:r>
          </a:p>
          <a:p>
            <a:pPr marL="0" indent="0">
              <a:buNone/>
            </a:pPr>
            <a:r>
              <a:rPr lang="en-US" sz="2400" dirty="0"/>
              <a:t>                  	  Grade 6 Entry</a:t>
            </a:r>
          </a:p>
          <a:p>
            <a:r>
              <a:rPr lang="en-US" sz="2400" dirty="0"/>
              <a:t>Entrepreneurship 110	</a:t>
            </a:r>
          </a:p>
          <a:p>
            <a:r>
              <a:rPr lang="en-US" sz="2400" dirty="0"/>
              <a:t>Hospitality and Tourism 110</a:t>
            </a:r>
          </a:p>
          <a:p>
            <a:r>
              <a:rPr lang="en-US" sz="2400" dirty="0"/>
              <a:t>Human Physiology 110	</a:t>
            </a:r>
          </a:p>
          <a:p>
            <a:r>
              <a:rPr lang="en-US" sz="2400" dirty="0"/>
              <a:t>Writing 110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21F8F-4596-46B3-93D0-BB45CBF4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96596-B049-4BA3-A81B-71C34664B40B}"/>
              </a:ext>
            </a:extLst>
          </p:cNvPr>
          <p:cNvSpPr txBox="1"/>
          <p:nvPr/>
        </p:nvSpPr>
        <p:spPr>
          <a:xfrm>
            <a:off x="3886200" y="359730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FC1A09F-3947-44BC-8FCD-7B3BF539E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40"/>
    </mc:Choice>
    <mc:Fallback xmlns="">
      <p:transition spd="slow" advTm="37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7E5B-469A-422C-8EC5-124F4497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643"/>
            <a:ext cx="7772400" cy="1456267"/>
          </a:xfrm>
        </p:spPr>
        <p:txBody>
          <a:bodyPr/>
          <a:lstStyle/>
          <a:p>
            <a:pPr algn="ctr"/>
            <a:r>
              <a:rPr lang="en-US" dirty="0"/>
              <a:t>Numbers Relations &amp; Functions 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A9BB5-16EF-4F8A-A66A-5B789F86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0CAA3-0322-4AE0-B8CB-236BCD8D68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5AC7D-C738-4653-B9C4-2C9B0D9A5433}"/>
              </a:ext>
            </a:extLst>
          </p:cNvPr>
          <p:cNvSpPr/>
          <p:nvPr/>
        </p:nvSpPr>
        <p:spPr>
          <a:xfrm>
            <a:off x="457200" y="1756910"/>
            <a:ext cx="8458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Numbers, Relations, Functions 10</a:t>
            </a:r>
          </a:p>
          <a:p>
            <a:r>
              <a:rPr lang="en-US" sz="2400" dirty="0"/>
              <a:t>Prerequisites:  Math 9A &amp; 9B</a:t>
            </a:r>
          </a:p>
          <a:p>
            <a:r>
              <a:rPr lang="en-US" sz="2400" dirty="0"/>
              <a:t>This course is the prerequisite course for the Foundations and Pre-Calculus Pathways and sets the foundation for topics in relations and functions.  Topics include linear relations and functions, polynomials, radicals and exponents.  Students entering this course should have a 70% or higher in Math 9B.  </a:t>
            </a:r>
          </a:p>
          <a:p>
            <a:endParaRPr lang="en-US" sz="2400" dirty="0"/>
          </a:p>
          <a:p>
            <a:r>
              <a:rPr lang="en-US" sz="2400" dirty="0"/>
              <a:t>For a description of the other electives please refer to the Parent Information Document for Grade 9 to 10 students which has been uploaded on the School Website.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699B7DA-99AE-4B82-917D-3D0E588C3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7"/>
    </mc:Choice>
    <mc:Fallback xmlns="">
      <p:transition spd="slow" advTm="3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FB06-B35E-4001-801E-17C987EB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math credits are needed for GRADUATION REQUIREMENTS BEGINNING WITH THE GRAD CLASS OF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A0EC-0A28-45D3-8945-0E3B6827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2068"/>
            <a:ext cx="7924800" cy="4106331"/>
          </a:xfrm>
        </p:spPr>
        <p:txBody>
          <a:bodyPr>
            <a:noAutofit/>
          </a:bodyPr>
          <a:lstStyle/>
          <a:p>
            <a:r>
              <a:rPr lang="en-US" sz="2000" dirty="0"/>
              <a:t>Numbers Relations and Functions (NRF) 10 counts as a credit; if students don’t select NRF 10 they need to select another credit course. (Options listed on slide 3)</a:t>
            </a:r>
          </a:p>
          <a:p>
            <a:r>
              <a:rPr lang="en-US" sz="2000" dirty="0"/>
              <a:t>There are a variety of ways to obtain the two math credits for graduation: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NRF 10 + Financial Workplace 110</a:t>
            </a:r>
          </a:p>
          <a:p>
            <a:pPr lvl="1"/>
            <a:r>
              <a:rPr lang="en-US" sz="2000" dirty="0"/>
              <a:t>NRF 10 + Foundations 110</a:t>
            </a:r>
          </a:p>
          <a:p>
            <a:pPr lvl="1"/>
            <a:r>
              <a:rPr lang="en-US" sz="2000" dirty="0"/>
              <a:t>Financial Workplace 110 + MATH 1208 NBCC Foundations (Formerly Financial Workplace 120)</a:t>
            </a:r>
          </a:p>
          <a:p>
            <a:r>
              <a:rPr lang="en-US" sz="2000" dirty="0"/>
              <a:t>NRF 10 can be taken in English or Immersion.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B0BF-6F0C-4448-BE3C-D4BCAE91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4CF286E-2FFB-4720-84F6-03DDD6B888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11"/>
    </mc:Choice>
    <mc:Fallback xmlns="">
      <p:transition spd="slow" advTm="4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1903F-2C0E-4875-9426-193D2D77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A20470-9484-49FA-8FE6-E743163BE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46889" y="1219200"/>
            <a:ext cx="5250221" cy="5391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C23EA-0BA7-46B6-B6C7-5A2AC3A2E3E0}"/>
              </a:ext>
            </a:extLst>
          </p:cNvPr>
          <p:cNvSpPr txBox="1"/>
          <p:nvPr/>
        </p:nvSpPr>
        <p:spPr>
          <a:xfrm>
            <a:off x="1924615" y="381000"/>
            <a:ext cx="519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High School Math Pathway</a:t>
            </a:r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7ED7E3A6-E668-4AE9-B6BD-8BEBCC575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26"/>
    </mc:Choice>
    <mc:Fallback xmlns="">
      <p:transition spd="slow" advTm="8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057C-20E1-479D-BDF9-8E05EC16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776"/>
            <a:ext cx="7772400" cy="987424"/>
          </a:xfrm>
        </p:spPr>
        <p:txBody>
          <a:bodyPr/>
          <a:lstStyle/>
          <a:p>
            <a:pPr algn="ctr"/>
            <a:r>
              <a:rPr lang="en-US" dirty="0"/>
              <a:t>Post Secondary Math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5221-CA9B-4797-A227-C522BEC8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b="1" dirty="0"/>
              <a:t>Students and parents should research post-secondary requirements for programs of interest. Requirements vary from school to school. </a:t>
            </a:r>
            <a:endParaRPr lang="en-US" sz="2000" dirty="0"/>
          </a:p>
          <a:p>
            <a:r>
              <a:rPr lang="en-US" sz="2000" dirty="0"/>
              <a:t>Financial Workplace 110-Entrance into a Bachelor of Arts, Fine Arts, Social Sciences and various college programs that don’t require further math.</a:t>
            </a:r>
          </a:p>
          <a:p>
            <a:r>
              <a:rPr lang="en-US" sz="2000" dirty="0"/>
              <a:t>NRF 10, Foundations 110 &amp; 120-Bachelor of Nursing, BBA at some universities, such as Acadia, SMU (not UNB)</a:t>
            </a:r>
          </a:p>
          <a:p>
            <a:r>
              <a:rPr lang="en-US" sz="2000" dirty="0"/>
              <a:t>NRF 10, Foundations 110, Pre-Cal 110, 120A, 120B-Bachelor of Science and all Science related degrees, Comp. Science, Engineering, Some BBA programs (UNB)</a:t>
            </a:r>
          </a:p>
          <a:p>
            <a:r>
              <a:rPr lang="en-US" sz="2000" dirty="0"/>
              <a:t>Math 1208 This math, taken in grade 12 at LHHS, will provide credit for both high school and NBCC first year math for many NBCC trades’ programs; -see counsellor for list of programs this applies to. No NRF needed for this. GMF 10 is taken then Financial 110 and then  Math 1208.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89B92-3B80-4768-B8AD-A8F9A84F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4E18AAC-81B7-4FE0-A33E-813D4A02E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55"/>
    </mc:Choice>
    <mc:Fallback xmlns="">
      <p:transition spd="slow" advTm="6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362A-A7B2-4BB7-9E73-26415430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23" y="338664"/>
            <a:ext cx="8305800" cy="1456267"/>
          </a:xfrm>
        </p:spPr>
        <p:txBody>
          <a:bodyPr>
            <a:normAutofit/>
          </a:bodyPr>
          <a:lstStyle/>
          <a:p>
            <a:r>
              <a:rPr lang="en-US" dirty="0"/>
              <a:t>Grade 10 electives</a:t>
            </a:r>
            <a:br>
              <a:rPr lang="en-US" dirty="0"/>
            </a:br>
            <a:r>
              <a:rPr lang="en-US" sz="2000" dirty="0"/>
              <a:t>You must choose two electives and one alternate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5619-2917-40BD-9003-6B5830A9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7564"/>
            <a:ext cx="3813048" cy="3649134"/>
          </a:xfrm>
        </p:spPr>
        <p:txBody>
          <a:bodyPr/>
          <a:lstStyle/>
          <a:p>
            <a:r>
              <a:rPr lang="en-US" sz="2000" dirty="0"/>
              <a:t>Broad Based Technology 10</a:t>
            </a:r>
          </a:p>
          <a:p>
            <a:r>
              <a:rPr lang="en-US" sz="2000" dirty="0"/>
              <a:t>Intro to Applied Tech 110</a:t>
            </a:r>
          </a:p>
          <a:p>
            <a:r>
              <a:rPr lang="en-US" sz="2000" dirty="0"/>
              <a:t>Phys Ed. 10</a:t>
            </a:r>
          </a:p>
          <a:p>
            <a:r>
              <a:rPr lang="en-US" sz="2000" dirty="0"/>
              <a:t>Visual Art 10</a:t>
            </a:r>
          </a:p>
          <a:p>
            <a:r>
              <a:rPr lang="en-US" sz="2000" dirty="0"/>
              <a:t>Music 10 – Guitar</a:t>
            </a:r>
          </a:p>
          <a:p>
            <a:pPr marL="1371600" lvl="3" indent="0">
              <a:buNone/>
            </a:pPr>
            <a:r>
              <a:rPr lang="en-US" sz="2000" dirty="0"/>
              <a:t>Choral</a:t>
            </a:r>
          </a:p>
          <a:p>
            <a:pPr marL="1371600" lvl="3" indent="0">
              <a:buNone/>
            </a:pPr>
            <a:r>
              <a:rPr lang="en-US" sz="2000" dirty="0"/>
              <a:t>Keyboard</a:t>
            </a:r>
          </a:p>
          <a:p>
            <a:pPr marL="1371600" lvl="3" indent="0">
              <a:buNone/>
            </a:pPr>
            <a:r>
              <a:rPr lang="en-US" sz="2000" dirty="0"/>
              <a:t>Instrumental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F1407-CE6F-4330-BB68-FD3955BA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540D-D9F4-467F-A648-0EED6B7E0E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9CBDF8A-9072-40F7-B9E5-5C3A44343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1"/>
    </mc:Choice>
    <mc:Fallback xmlns="">
      <p:transition spd="slow" advTm="4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65"/>
            <a:ext cx="7772400" cy="14562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Course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Talk to your parents/teachers to help guide your decisions</a:t>
            </a:r>
          </a:p>
          <a:p>
            <a:r>
              <a:rPr lang="en-US" sz="3200" dirty="0"/>
              <a:t>Make sure you think about your choices carefully.  You will not have the opportunity to change your mind in the fall, unless it affects post secondary plans.</a:t>
            </a:r>
            <a:endParaRPr lang="en-US" sz="3200" b="1" dirty="0"/>
          </a:p>
          <a:p>
            <a:r>
              <a:rPr lang="en-US" sz="3200" b="1" dirty="0"/>
              <a:t>Pass in your completed Course selection form to your homeroom teacher by March 12th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0110DB6-A629-44C8-8716-5EDDCC481C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1"/>
    </mc:Choice>
    <mc:Fallback xmlns="">
      <p:transition spd="slow" advTm="23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Guidance-Course Selection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EDF804324D31F74C9B8106E224190762" ma:contentTypeVersion="9" ma:contentTypeDescription="" ma:contentTypeScope="" ma:versionID="7dfa8e0ae6d7a7016ee584566b5265c2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4cc6403f1885bf9118ffb46d1ebf166c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88C4E1-A4C8-41FD-B183-C32DBDC573EC}"/>
</file>

<file path=customXml/itemProps2.xml><?xml version="1.0" encoding="utf-8"?>
<ds:datastoreItem xmlns:ds="http://schemas.openxmlformats.org/officeDocument/2006/customXml" ds:itemID="{25E038E8-23C2-439A-8BF6-468802467376}"/>
</file>

<file path=customXml/itemProps3.xml><?xml version="1.0" encoding="utf-8"?>
<ds:datastoreItem xmlns:ds="http://schemas.openxmlformats.org/officeDocument/2006/customXml" ds:itemID="{3A07E37E-0405-4A2A-8C51-A3BCEECE7E27}"/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3192</TotalTime>
  <Words>660</Words>
  <Application>Microsoft Office PowerPoint</Application>
  <PresentationFormat>On-screen Show (4:3)</PresentationFormat>
  <Paragraphs>77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Wingdings</vt:lpstr>
      <vt:lpstr>Celestial</vt:lpstr>
      <vt:lpstr>Entering Grade 10</vt:lpstr>
      <vt:lpstr>Grade 10 Compulsory Courses</vt:lpstr>
      <vt:lpstr>Elective Credit Courses  You Choose either Numbers Relations &amp; Functions 10 /FI Numbers Relations and Functions 10  OR an alternate credit.</vt:lpstr>
      <vt:lpstr>Numbers Relations &amp; Functions 10</vt:lpstr>
      <vt:lpstr>Two math credits are needed for GRADUATION REQUIREMENTS BEGINNING WITH THE GRAD CLASS OF 2023</vt:lpstr>
      <vt:lpstr>PowerPoint Presentation</vt:lpstr>
      <vt:lpstr>Post Secondary Math Requirements</vt:lpstr>
      <vt:lpstr>Grade 10 electives You must choose two electives and one alternate</vt:lpstr>
      <vt:lpstr>Course Selection Process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135</cp:revision>
  <dcterms:created xsi:type="dcterms:W3CDTF">2007-02-13T23:57:56Z</dcterms:created>
  <dcterms:modified xsi:type="dcterms:W3CDTF">2020-03-11T20:30:56Z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0x010100F2A1E1E4D320C749A22EC3F91FD053D600EDF804324D31F74C9B8106E224190762</vt:lpwstr>
  </property>
</Properties>
</file>